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7" r:id="rId12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2" Type="http://schemas.openxmlformats.org/officeDocument/2006/relationships/slide" Target="slides/slide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2" name="Shape 8772"/>
        <p:cNvGrpSpPr/>
        <p:nvPr/>
      </p:nvGrpSpPr>
      <p:grpSpPr>
        <a:xfrm>
          <a:off x="0" y="0"/>
          <a:ext cx="0" cy="0"/>
          <a:chOff x="0" y="0"/>
          <a:chExt cx="0" cy="0"/>
        </a:xfrm>
      </p:grpSpPr>
      <p:sp>
        <p:nvSpPr>
          <p:cNvPr id="8773" name="Google Shape;87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4" name="Google Shape;877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5" name="Shape 8775"/>
        <p:cNvGrpSpPr/>
        <p:nvPr/>
      </p:nvGrpSpPr>
      <p:grpSpPr>
        <a:xfrm>
          <a:off x="0" y="0"/>
          <a:ext cx="0" cy="0"/>
          <a:chOff x="0" y="0"/>
          <a:chExt cx="0" cy="0"/>
        </a:xfrm>
      </p:grpSpPr>
      <p:sp>
        <p:nvSpPr>
          <p:cNvPr id="8776" name="Google Shape;8776;p143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777" name="Google Shape;8777;p14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Georgia"/>
                <a:ea typeface="Georgia"/>
                <a:cs typeface="Georgia"/>
                <a:sym typeface="Georgia"/>
              </a:rPr>
              <a:t>CRT Science Blueprint</a:t>
            </a:r>
            <a:endParaRPr/>
          </a:p>
        </p:txBody>
      </p:sp>
      <p:graphicFrame>
        <p:nvGraphicFramePr>
          <p:cNvPr id="8778" name="Google Shape;8778;p1432"/>
          <p:cNvGraphicFramePr/>
          <p:nvPr/>
        </p:nvGraphicFramePr>
        <p:xfrm>
          <a:off x="685800" y="1981200"/>
          <a:ext cx="3000000" cy="3000000"/>
        </p:xfrm>
        <a:graphic>
          <a:graphicData uri="http://schemas.openxmlformats.org/drawingml/2006/table">
            <a:tbl>
              <a:tblPr>
                <a:noFill/>
                <a:tableStyleId>{F3CFC8F6-5211-4DE5-9601-E83F66004352}</a:tableStyleId>
              </a:tblPr>
              <a:tblGrid>
                <a:gridCol w="1295400"/>
                <a:gridCol w="3382975"/>
                <a:gridCol w="1438275"/>
                <a:gridCol w="1655750"/>
              </a:tblGrid>
              <a:tr h="1243025">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Montana Standards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Reporting Categories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Multiple Choice Items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Constructed Response Items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93825">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 5, &amp; 6*</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Scientific Investigation</a:t>
                      </a:r>
                      <a:endParaRPr/>
                    </a:p>
                    <a:p>
                      <a:pPr indent="0" lvl="0" marL="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Impact on Society</a:t>
                      </a:r>
                      <a:endParaRPr/>
                    </a:p>
                    <a:p>
                      <a:pPr indent="0" lvl="0" marL="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Historical Development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15-19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 or 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8950">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Physical  Science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10-14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 or 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8950">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Life Science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10-14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 or 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8950">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4</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Earth and Space Science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10-14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 or 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8779" name="Google Shape;8779;p1432"/>
          <p:cNvSpPr txBox="1"/>
          <p:nvPr/>
        </p:nvSpPr>
        <p:spPr>
          <a:xfrm>
            <a:off x="533400" y="5486400"/>
            <a:ext cx="7620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 Standards 5 and 6 are assessed by 5 Multiple Choice Items</a:t>
            </a:r>
            <a:r>
              <a:rPr b="0" i="0" lang="en-US" sz="1800" u="none" cap="none" strike="noStrike">
                <a:solidFill>
                  <a:srgbClr val="000000"/>
                </a:solidFill>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